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8" r:id="rId1"/>
  </p:sldMasterIdLst>
  <p:sldIdLst>
    <p:sldId id="259" r:id="rId2"/>
    <p:sldId id="258" r:id="rId3"/>
    <p:sldId id="260" r:id="rId4"/>
    <p:sldId id="261" r:id="rId5"/>
    <p:sldId id="263" r:id="rId6"/>
    <p:sldId id="262" r:id="rId7"/>
    <p:sldId id="264" r:id="rId8"/>
    <p:sldId id="266" r:id="rId9"/>
    <p:sldId id="267" r:id="rId10"/>
    <p:sldId id="268" r:id="rId11"/>
    <p:sldId id="269" r:id="rId12"/>
    <p:sldId id="270"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p:cViewPr varScale="1">
        <p:scale>
          <a:sx n="67" d="100"/>
          <a:sy n="67" d="100"/>
        </p:scale>
        <p:origin x="5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8D38747-4367-4BD2-8D51-C97E202738E2}" type="datetime1">
              <a:rPr lang="en-US" smtClean="0"/>
              <a:t>1/25/2020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7872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4839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8452596F-08A7-4B70-989A-F2B1CF31E66B}" type="datetime1">
              <a:rPr lang="en-US" smtClean="0"/>
              <a:t>1/25/2020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10543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3084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AE507A8-A5CF-4D38-AB86-7EDDA87A85D4}" type="datetime1">
              <a:rPr lang="en-US" smtClean="0"/>
              <a:t>1/25/2020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30957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15103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777352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43DE9B-B678-4EFB-BB7D-A4370204A0B0}" type="datetime1">
              <a:rPr lang="en-US" smtClean="0"/>
              <a:t>1/25/2020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460148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611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E0277FD-7DE6-41D4-930D-AC99F5AFE54E}" type="datetime1">
              <a:rPr lang="en-US" smtClean="0"/>
              <a:t>1/25/2020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532160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9214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73ED0CC-082F-4160-86E5-0D6041F12778}" type="datetime1">
              <a:rPr lang="en-US" smtClean="0"/>
              <a:t>1/25/2020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70639477"/>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glasgow.gov.uk/dataset/glasgow-subway-station-locations/resource/8c057567-55e7-4631-ae77-e37b4a0562e8" TargetMode="External"/><Relationship Id="rId2" Type="http://schemas.openxmlformats.org/officeDocument/2006/relationships/hyperlink" Target="https://en.wikipedia.org/wiki/G_postcode_area" TargetMode="External"/><Relationship Id="rId1" Type="http://schemas.openxmlformats.org/officeDocument/2006/relationships/slideLayout" Target="../slideLayouts/slideLayout2.xml"/><Relationship Id="rId5" Type="http://schemas.openxmlformats.org/officeDocument/2006/relationships/hyperlink" Target="https://data.glasgow.gov.uk/dataset/national-identity-by-ethnic-group-2011-census" TargetMode="External"/><Relationship Id="rId4" Type="http://schemas.openxmlformats.org/officeDocument/2006/relationships/hyperlink" Target="http://www.glasgow.gov.uk/CHttpHandler.ashx?id=16002&amp;p=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B1A6DA-3ADA-429E-8517-EF5DB5676AA5}"/>
              </a:ext>
            </a:extLst>
          </p:cNvPr>
          <p:cNvSpPr>
            <a:spLocks noGrp="1"/>
          </p:cNvSpPr>
          <p:nvPr>
            <p:ph type="ctrTitle"/>
          </p:nvPr>
        </p:nvSpPr>
        <p:spPr/>
        <p:txBody>
          <a:bodyPr>
            <a:normAutofit/>
          </a:bodyPr>
          <a:lstStyle/>
          <a:p>
            <a:r>
              <a:rPr lang="en-GB" dirty="0"/>
              <a:t>IDENTIFYING new BUSINESS opportunities in GLASGOW</a:t>
            </a:r>
          </a:p>
        </p:txBody>
      </p:sp>
      <p:sp>
        <p:nvSpPr>
          <p:cNvPr id="6" name="TextBox 5">
            <a:extLst>
              <a:ext uri="{FF2B5EF4-FFF2-40B4-BE49-F238E27FC236}">
                <a16:creationId xmlns:a16="http://schemas.microsoft.com/office/drawing/2014/main" id="{708ECF1A-B221-47AB-A9A8-971071934242}"/>
              </a:ext>
            </a:extLst>
          </p:cNvPr>
          <p:cNvSpPr txBox="1"/>
          <p:nvPr/>
        </p:nvSpPr>
        <p:spPr>
          <a:xfrm>
            <a:off x="581191" y="3244334"/>
            <a:ext cx="4627742" cy="369332"/>
          </a:xfrm>
          <a:prstGeom prst="rect">
            <a:avLst/>
          </a:prstGeom>
          <a:noFill/>
        </p:spPr>
        <p:txBody>
          <a:bodyPr wrap="none" rtlCol="0">
            <a:spAutoFit/>
          </a:bodyPr>
          <a:lstStyle/>
          <a:p>
            <a:r>
              <a:rPr lang="en-GB" dirty="0">
                <a:solidFill>
                  <a:schemeClr val="bg1"/>
                </a:solidFill>
              </a:rPr>
              <a:t>For IBM Data Science Professional Certification</a:t>
            </a:r>
          </a:p>
        </p:txBody>
      </p:sp>
    </p:spTree>
    <p:extLst>
      <p:ext uri="{BB962C8B-B14F-4D97-AF65-F5344CB8AC3E}">
        <p14:creationId xmlns:p14="http://schemas.microsoft.com/office/powerpoint/2010/main" val="112476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7323D5E-F849-496A-AF95-23B4C67A4B54}"/>
              </a:ext>
            </a:extLst>
          </p:cNvPr>
          <p:cNvSpPr txBox="1"/>
          <p:nvPr/>
        </p:nvSpPr>
        <p:spPr>
          <a:xfrm>
            <a:off x="581191" y="2889323"/>
            <a:ext cx="2771608" cy="2554545"/>
          </a:xfrm>
          <a:prstGeom prst="rect">
            <a:avLst/>
          </a:prstGeom>
          <a:noFill/>
        </p:spPr>
        <p:txBody>
          <a:bodyPr wrap="square" rtlCol="0">
            <a:spAutoFit/>
          </a:bodyPr>
          <a:lstStyle/>
          <a:p>
            <a:pPr marL="342900" indent="-342900">
              <a:buFont typeface="Arial" panose="020B0604020202020204" pitchFamily="34" charset="0"/>
              <a:buChar char="•"/>
            </a:pPr>
            <a:r>
              <a:rPr lang="en-GB" sz="2000" dirty="0"/>
              <a:t>G1 and G2 have similar population make-up</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G11 and G12 also have similar population make-up </a:t>
            </a:r>
          </a:p>
          <a:p>
            <a:pPr marL="342900" indent="-342900">
              <a:buFont typeface="Arial" panose="020B0604020202020204" pitchFamily="34" charset="0"/>
              <a:buChar char="•"/>
            </a:pPr>
            <a:endParaRPr lang="en-GB" sz="2000" dirty="0"/>
          </a:p>
        </p:txBody>
      </p:sp>
      <p:sp>
        <p:nvSpPr>
          <p:cNvPr id="11" name="Title 1">
            <a:extLst>
              <a:ext uri="{FF2B5EF4-FFF2-40B4-BE49-F238E27FC236}">
                <a16:creationId xmlns:a16="http://schemas.microsoft.com/office/drawing/2014/main" id="{D40DC631-943A-44EF-AA2E-A8E27B329261}"/>
              </a:ext>
            </a:extLst>
          </p:cNvPr>
          <p:cNvSpPr txBox="1">
            <a:spLocks/>
          </p:cNvSpPr>
          <p:nvPr/>
        </p:nvSpPr>
        <p:spPr>
          <a:xfrm>
            <a:off x="581192" y="759306"/>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Stage 2 – Extracting population data</a:t>
            </a:r>
          </a:p>
        </p:txBody>
      </p:sp>
      <p:pic>
        <p:nvPicPr>
          <p:cNvPr id="6" name="Content Placeholder 5">
            <a:extLst>
              <a:ext uri="{FF2B5EF4-FFF2-40B4-BE49-F238E27FC236}">
                <a16:creationId xmlns:a16="http://schemas.microsoft.com/office/drawing/2014/main" id="{44B3F6B2-4D97-47D1-B17C-5498824703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2103" y="2343150"/>
            <a:ext cx="8028706" cy="3824361"/>
          </a:xfrm>
        </p:spPr>
      </p:pic>
    </p:spTree>
    <p:extLst>
      <p:ext uri="{BB962C8B-B14F-4D97-AF65-F5344CB8AC3E}">
        <p14:creationId xmlns:p14="http://schemas.microsoft.com/office/powerpoint/2010/main" val="159177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B34E1-E8F3-420D-8749-35E881347706}"/>
              </a:ext>
            </a:extLst>
          </p:cNvPr>
          <p:cNvSpPr>
            <a:spLocks noGrp="1"/>
          </p:cNvSpPr>
          <p:nvPr>
            <p:ph type="title"/>
          </p:nvPr>
        </p:nvSpPr>
        <p:spPr/>
        <p:txBody>
          <a:bodyPr/>
          <a:lstStyle/>
          <a:p>
            <a:r>
              <a:rPr lang="en-GB" dirty="0"/>
              <a:t>STAGE 3- EXTRACTING VENUES </a:t>
            </a:r>
          </a:p>
        </p:txBody>
      </p:sp>
      <p:pic>
        <p:nvPicPr>
          <p:cNvPr id="5" name="Content Placeholder 4">
            <a:extLst>
              <a:ext uri="{FF2B5EF4-FFF2-40B4-BE49-F238E27FC236}">
                <a16:creationId xmlns:a16="http://schemas.microsoft.com/office/drawing/2014/main" id="{3842D441-B257-4CFA-9422-8C1B315387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3598" y="2209800"/>
            <a:ext cx="6824403" cy="3678238"/>
          </a:xfrm>
        </p:spPr>
      </p:pic>
      <p:sp>
        <p:nvSpPr>
          <p:cNvPr id="7" name="TextBox 6">
            <a:extLst>
              <a:ext uri="{FF2B5EF4-FFF2-40B4-BE49-F238E27FC236}">
                <a16:creationId xmlns:a16="http://schemas.microsoft.com/office/drawing/2014/main" id="{479EB722-B365-445E-92F8-A785E6356947}"/>
              </a:ext>
            </a:extLst>
          </p:cNvPr>
          <p:cNvSpPr txBox="1"/>
          <p:nvPr/>
        </p:nvSpPr>
        <p:spPr>
          <a:xfrm>
            <a:off x="581192" y="2171700"/>
            <a:ext cx="4352758" cy="3785652"/>
          </a:xfrm>
          <a:prstGeom prst="rect">
            <a:avLst/>
          </a:prstGeom>
          <a:noFill/>
        </p:spPr>
        <p:txBody>
          <a:bodyPr wrap="square" rtlCol="0">
            <a:spAutoFit/>
          </a:bodyPr>
          <a:lstStyle/>
          <a:p>
            <a:pPr marL="342900" indent="-342900">
              <a:buFont typeface="Arial" panose="020B0604020202020204" pitchFamily="34" charset="0"/>
              <a:buChar char="•"/>
            </a:pPr>
            <a:r>
              <a:rPr lang="en-GB" sz="2400" dirty="0"/>
              <a:t>Venues within 1.5 km of each postal codes are retrieved from the </a:t>
            </a:r>
            <a:r>
              <a:rPr lang="en-GB" sz="2400" dirty="0" err="1"/>
              <a:t>FourSquareAPI</a:t>
            </a:r>
            <a:r>
              <a:rPr lang="en-GB" sz="2400" dirty="0"/>
              <a:t>.</a:t>
            </a:r>
          </a:p>
          <a:p>
            <a:pPr marL="342900" indent="-342900">
              <a:buFont typeface="Arial" panose="020B0604020202020204" pitchFamily="34" charset="0"/>
              <a:buChar char="•"/>
            </a:pPr>
            <a:r>
              <a:rPr lang="en-GB" sz="2400" dirty="0"/>
              <a:t>The API returns 786 venues</a:t>
            </a:r>
          </a:p>
          <a:p>
            <a:pPr marL="342900" indent="-342900">
              <a:buFont typeface="Arial" panose="020B0604020202020204" pitchFamily="34" charset="0"/>
              <a:buChar char="•"/>
            </a:pPr>
            <a:r>
              <a:rPr lang="en-GB" sz="2400" dirty="0"/>
              <a:t>Venues belong to neighbouring postal codes and repeating venues are removed</a:t>
            </a:r>
          </a:p>
          <a:p>
            <a:pPr marL="342900" indent="-342900">
              <a:buFont typeface="Arial" panose="020B0604020202020204" pitchFamily="34" charset="0"/>
              <a:buChar char="•"/>
            </a:pPr>
            <a:r>
              <a:rPr lang="en-GB" sz="2400" dirty="0"/>
              <a:t>There are 420 unique business venues within the 10 postal codes  </a:t>
            </a:r>
          </a:p>
        </p:txBody>
      </p:sp>
    </p:spTree>
    <p:extLst>
      <p:ext uri="{BB962C8B-B14F-4D97-AF65-F5344CB8AC3E}">
        <p14:creationId xmlns:p14="http://schemas.microsoft.com/office/powerpoint/2010/main" val="200511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B34E1-E8F3-420D-8749-35E881347706}"/>
              </a:ext>
            </a:extLst>
          </p:cNvPr>
          <p:cNvSpPr>
            <a:spLocks noGrp="1"/>
          </p:cNvSpPr>
          <p:nvPr>
            <p:ph type="title"/>
          </p:nvPr>
        </p:nvSpPr>
        <p:spPr/>
        <p:txBody>
          <a:bodyPr/>
          <a:lstStyle/>
          <a:p>
            <a:r>
              <a:rPr lang="en-GB" dirty="0"/>
              <a:t>STAGE 4- CLUSTERING OF POSTAL CODES</a:t>
            </a:r>
          </a:p>
        </p:txBody>
      </p:sp>
      <p:sp>
        <p:nvSpPr>
          <p:cNvPr id="7" name="TextBox 6">
            <a:extLst>
              <a:ext uri="{FF2B5EF4-FFF2-40B4-BE49-F238E27FC236}">
                <a16:creationId xmlns:a16="http://schemas.microsoft.com/office/drawing/2014/main" id="{479EB722-B365-445E-92F8-A785E6356947}"/>
              </a:ext>
            </a:extLst>
          </p:cNvPr>
          <p:cNvSpPr txBox="1"/>
          <p:nvPr/>
        </p:nvSpPr>
        <p:spPr>
          <a:xfrm>
            <a:off x="581192" y="2438400"/>
            <a:ext cx="4352758" cy="2308324"/>
          </a:xfrm>
          <a:prstGeom prst="rect">
            <a:avLst/>
          </a:prstGeom>
          <a:noFill/>
        </p:spPr>
        <p:txBody>
          <a:bodyPr wrap="square" rtlCol="0">
            <a:spAutoFit/>
          </a:bodyPr>
          <a:lstStyle/>
          <a:p>
            <a:pPr marL="342900" indent="-342900">
              <a:buFont typeface="Arial" panose="020B0604020202020204" pitchFamily="34" charset="0"/>
              <a:buChar char="•"/>
            </a:pPr>
            <a:r>
              <a:rPr lang="en-GB" sz="2400" dirty="0"/>
              <a:t>The venues data and the population data are fed into K-means algorithm.</a:t>
            </a:r>
          </a:p>
          <a:p>
            <a:pPr marL="342900" indent="-342900">
              <a:buFont typeface="Arial" panose="020B0604020202020204" pitchFamily="34" charset="0"/>
              <a:buChar char="•"/>
            </a:pPr>
            <a:r>
              <a:rPr lang="en-GB" sz="2400" dirty="0"/>
              <a:t>The 10 postal codes are clustered into 5 categories. </a:t>
            </a:r>
          </a:p>
          <a:p>
            <a:pPr marL="342900" indent="-342900">
              <a:buFont typeface="Arial" panose="020B0604020202020204" pitchFamily="34" charset="0"/>
              <a:buChar char="•"/>
            </a:pPr>
            <a:endParaRPr lang="en-GB" sz="2400" dirty="0"/>
          </a:p>
        </p:txBody>
      </p:sp>
      <p:pic>
        <p:nvPicPr>
          <p:cNvPr id="8" name="Content Placeholder 7">
            <a:extLst>
              <a:ext uri="{FF2B5EF4-FFF2-40B4-BE49-F238E27FC236}">
                <a16:creationId xmlns:a16="http://schemas.microsoft.com/office/drawing/2014/main" id="{46427F5B-1CCA-4625-BAFC-82DE956427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6063" y="2171700"/>
            <a:ext cx="6377624" cy="3678238"/>
          </a:xfrm>
        </p:spPr>
      </p:pic>
      <p:pic>
        <p:nvPicPr>
          <p:cNvPr id="9" name="Picture 8">
            <a:extLst>
              <a:ext uri="{FF2B5EF4-FFF2-40B4-BE49-F238E27FC236}">
                <a16:creationId xmlns:a16="http://schemas.microsoft.com/office/drawing/2014/main" id="{C4F077AC-11B9-4AD4-8A39-EFF8BB66EA5F}"/>
              </a:ext>
            </a:extLst>
          </p:cNvPr>
          <p:cNvPicPr>
            <a:picLocks noChangeAspect="1"/>
          </p:cNvPicPr>
          <p:nvPr/>
        </p:nvPicPr>
        <p:blipFill rotWithShape="1">
          <a:blip r:embed="rId3"/>
          <a:srcRect l="25781" t="45000" r="26797" b="37500"/>
          <a:stretch/>
        </p:blipFill>
        <p:spPr>
          <a:xfrm>
            <a:off x="581192" y="4898485"/>
            <a:ext cx="4583588" cy="951453"/>
          </a:xfrm>
          <a:prstGeom prst="rect">
            <a:avLst/>
          </a:prstGeom>
        </p:spPr>
      </p:pic>
    </p:spTree>
    <p:extLst>
      <p:ext uri="{BB962C8B-B14F-4D97-AF65-F5344CB8AC3E}">
        <p14:creationId xmlns:p14="http://schemas.microsoft.com/office/powerpoint/2010/main" val="145367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B34E1-E8F3-420D-8749-35E881347706}"/>
              </a:ext>
            </a:extLst>
          </p:cNvPr>
          <p:cNvSpPr>
            <a:spLocks noGrp="1"/>
          </p:cNvSpPr>
          <p:nvPr>
            <p:ph type="title"/>
          </p:nvPr>
        </p:nvSpPr>
        <p:spPr/>
        <p:txBody>
          <a:bodyPr/>
          <a:lstStyle/>
          <a:p>
            <a:r>
              <a:rPr lang="en-GB" dirty="0"/>
              <a:t>Results of clustering and possible business opportunities SUMMARY</a:t>
            </a:r>
          </a:p>
        </p:txBody>
      </p:sp>
      <p:pic>
        <p:nvPicPr>
          <p:cNvPr id="10" name="Picture 9">
            <a:extLst>
              <a:ext uri="{FF2B5EF4-FFF2-40B4-BE49-F238E27FC236}">
                <a16:creationId xmlns:a16="http://schemas.microsoft.com/office/drawing/2014/main" id="{710521CA-566D-4054-B48F-45FEEC65CC95}"/>
              </a:ext>
            </a:extLst>
          </p:cNvPr>
          <p:cNvPicPr/>
          <p:nvPr/>
        </p:nvPicPr>
        <p:blipFill rotWithShape="1">
          <a:blip r:embed="rId2"/>
          <a:srcRect l="14624" t="31712" r="8265" b="13926"/>
          <a:stretch/>
        </p:blipFill>
        <p:spPr bwMode="auto">
          <a:xfrm>
            <a:off x="428625" y="1981201"/>
            <a:ext cx="11334750" cy="45181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5874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55AD-D5DC-4776-9EC5-F3FCC8187156}"/>
              </a:ext>
            </a:extLst>
          </p:cNvPr>
          <p:cNvSpPr>
            <a:spLocks noGrp="1"/>
          </p:cNvSpPr>
          <p:nvPr>
            <p:ph type="title"/>
          </p:nvPr>
        </p:nvSpPr>
        <p:spPr/>
        <p:txBody>
          <a:bodyPr/>
          <a:lstStyle/>
          <a:p>
            <a:r>
              <a:rPr lang="en-GB" dirty="0"/>
              <a:t>Overview </a:t>
            </a:r>
          </a:p>
        </p:txBody>
      </p:sp>
      <p:sp>
        <p:nvSpPr>
          <p:cNvPr id="3" name="Content Placeholder 2">
            <a:extLst>
              <a:ext uri="{FF2B5EF4-FFF2-40B4-BE49-F238E27FC236}">
                <a16:creationId xmlns:a16="http://schemas.microsoft.com/office/drawing/2014/main" id="{169BB6D6-9B65-4158-88BB-1B1038D200C4}"/>
              </a:ext>
            </a:extLst>
          </p:cNvPr>
          <p:cNvSpPr>
            <a:spLocks noGrp="1"/>
          </p:cNvSpPr>
          <p:nvPr>
            <p:ph idx="1"/>
          </p:nvPr>
        </p:nvSpPr>
        <p:spPr/>
        <p:txBody>
          <a:bodyPr/>
          <a:lstStyle/>
          <a:p>
            <a:pPr marL="324000" lvl="1" indent="0">
              <a:buNone/>
            </a:pPr>
            <a:r>
              <a:rPr lang="en-GB" sz="1800" dirty="0"/>
              <a:t>This project aims to provide data driven insight to businesses by identifying possible business opportunities within Glasgow and the ideal location (postal district) for those business opportunities. The entire project is divided into four stages.</a:t>
            </a:r>
            <a:br>
              <a:rPr lang="en-GB" sz="1800" dirty="0"/>
            </a:br>
            <a:endParaRPr lang="en-GB" sz="1800" b="1" dirty="0"/>
          </a:p>
          <a:p>
            <a:pPr lvl="1"/>
            <a:r>
              <a:rPr lang="en-GB" b="1" dirty="0"/>
              <a:t>Stage 1 : </a:t>
            </a:r>
            <a:r>
              <a:rPr lang="en-GB" dirty="0"/>
              <a:t>Post Codes are shortlisted based on whether they are within 5 km of the City Centre and whether they are within 2 km of the nearest Subway station</a:t>
            </a:r>
          </a:p>
          <a:p>
            <a:pPr lvl="1"/>
            <a:r>
              <a:rPr lang="en-GB" b="1" dirty="0"/>
              <a:t>Stage 2 : </a:t>
            </a:r>
            <a:r>
              <a:rPr lang="en-GB" dirty="0"/>
              <a:t>The population statistics are extracted from 2 datasets for the shortlisted postal codes</a:t>
            </a:r>
          </a:p>
          <a:p>
            <a:pPr lvl="1"/>
            <a:r>
              <a:rPr lang="en-GB" b="1" dirty="0"/>
              <a:t>Stage 3 : </a:t>
            </a:r>
            <a:r>
              <a:rPr lang="en-GB" dirty="0"/>
              <a:t>The venues at each of the shortlisted postal code are found</a:t>
            </a:r>
          </a:p>
          <a:p>
            <a:pPr lvl="1"/>
            <a:r>
              <a:rPr lang="en-GB" b="1" dirty="0"/>
              <a:t>Stage 4 :  </a:t>
            </a:r>
            <a:r>
              <a:rPr lang="en-GB" dirty="0"/>
              <a:t>An supervised learning algorithm is used to cluster the postal codes based on their similarities to each other. </a:t>
            </a:r>
          </a:p>
        </p:txBody>
      </p:sp>
    </p:spTree>
    <p:extLst>
      <p:ext uri="{BB962C8B-B14F-4D97-AF65-F5344CB8AC3E}">
        <p14:creationId xmlns:p14="http://schemas.microsoft.com/office/powerpoint/2010/main" val="1481234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3BCD-EF2D-4D1E-B299-1370D08FC87C}"/>
              </a:ext>
            </a:extLst>
          </p:cNvPr>
          <p:cNvSpPr>
            <a:spLocks noGrp="1"/>
          </p:cNvSpPr>
          <p:nvPr>
            <p:ph type="title"/>
          </p:nvPr>
        </p:nvSpPr>
        <p:spPr/>
        <p:txBody>
          <a:bodyPr/>
          <a:lstStyle/>
          <a:p>
            <a:r>
              <a:rPr lang="en-GB" dirty="0"/>
              <a:t>Data used for this project</a:t>
            </a:r>
          </a:p>
        </p:txBody>
      </p:sp>
      <p:sp>
        <p:nvSpPr>
          <p:cNvPr id="3" name="Content Placeholder 2">
            <a:extLst>
              <a:ext uri="{FF2B5EF4-FFF2-40B4-BE49-F238E27FC236}">
                <a16:creationId xmlns:a16="http://schemas.microsoft.com/office/drawing/2014/main" id="{43D0786D-FF60-47A3-81A6-FAE6DCDE34DA}"/>
              </a:ext>
            </a:extLst>
          </p:cNvPr>
          <p:cNvSpPr>
            <a:spLocks noGrp="1"/>
          </p:cNvSpPr>
          <p:nvPr>
            <p:ph idx="1"/>
          </p:nvPr>
        </p:nvSpPr>
        <p:spPr>
          <a:xfrm>
            <a:off x="581192" y="2180496"/>
            <a:ext cx="11029615" cy="4563204"/>
          </a:xfrm>
        </p:spPr>
        <p:txBody>
          <a:bodyPr/>
          <a:lstStyle/>
          <a:p>
            <a:pPr marL="0" indent="0">
              <a:buNone/>
            </a:pPr>
            <a:r>
              <a:rPr lang="en-GB" dirty="0"/>
              <a:t>Five datasets are used for this project. The datasets come from three sources, namely, webpages, publicly available datasets and the </a:t>
            </a:r>
            <a:r>
              <a:rPr lang="en-GB" dirty="0" err="1"/>
              <a:t>FourSquareAPI</a:t>
            </a:r>
            <a:r>
              <a:rPr lang="en-GB" dirty="0"/>
              <a:t>.</a:t>
            </a:r>
          </a:p>
          <a:p>
            <a:r>
              <a:rPr lang="en-GB" b="1" dirty="0"/>
              <a:t>Dataset 1:  </a:t>
            </a:r>
            <a:r>
              <a:rPr lang="en-GB" dirty="0"/>
              <a:t>All the postal codes in Glasgow with their latitude and longitude information.  This dataset comes from webpage [1] and the </a:t>
            </a:r>
            <a:r>
              <a:rPr lang="en-GB" dirty="0" err="1"/>
              <a:t>FourSquareAPI</a:t>
            </a:r>
            <a:r>
              <a:rPr lang="en-GB" dirty="0"/>
              <a:t>.</a:t>
            </a:r>
          </a:p>
          <a:p>
            <a:r>
              <a:rPr lang="en-GB" b="1" dirty="0"/>
              <a:t>Dataset 2: </a:t>
            </a:r>
            <a:r>
              <a:rPr lang="en-GB" dirty="0"/>
              <a:t>The addresses of the Glasgow Subway stations and the latitude and longitude information. This data comes from a publicly available dataset [2] and the </a:t>
            </a:r>
            <a:r>
              <a:rPr lang="en-GB" dirty="0" err="1"/>
              <a:t>FourSquareAPI</a:t>
            </a:r>
            <a:r>
              <a:rPr lang="en-GB" dirty="0"/>
              <a:t>.</a:t>
            </a:r>
          </a:p>
          <a:p>
            <a:r>
              <a:rPr lang="en-GB" b="1" dirty="0"/>
              <a:t>Dataset 3 and 4: </a:t>
            </a:r>
            <a:r>
              <a:rPr lang="en-GB" dirty="0"/>
              <a:t>The Royal mail dataset [3] and the Glasgow City Council dataset [4] to extract total population and ethnicity Information. These are publicly available datasets</a:t>
            </a:r>
          </a:p>
          <a:p>
            <a:r>
              <a:rPr lang="en-GB" b="1" dirty="0"/>
              <a:t>Dataset 5: </a:t>
            </a:r>
            <a:r>
              <a:rPr lang="en-GB" dirty="0"/>
              <a:t>The business venues in each postal code This data set is acquired from the </a:t>
            </a:r>
            <a:r>
              <a:rPr lang="en-GB" dirty="0" err="1"/>
              <a:t>FourSquareAPI</a:t>
            </a:r>
            <a:r>
              <a:rPr lang="en-GB" dirty="0"/>
              <a:t>.</a:t>
            </a:r>
            <a:endParaRPr lang="en-GB" b="1" dirty="0"/>
          </a:p>
          <a:p>
            <a:endParaRPr lang="en-GB" dirty="0"/>
          </a:p>
          <a:p>
            <a:pPr marL="0" indent="0">
              <a:buNone/>
            </a:pPr>
            <a:r>
              <a:rPr lang="en-GB" dirty="0"/>
              <a:t>   </a:t>
            </a:r>
          </a:p>
          <a:p>
            <a:pPr marL="0" indent="0">
              <a:buNone/>
            </a:pPr>
            <a:endParaRPr lang="en-GB" dirty="0"/>
          </a:p>
        </p:txBody>
      </p:sp>
      <p:sp>
        <p:nvSpPr>
          <p:cNvPr id="4" name="Rectangle 3">
            <a:extLst>
              <a:ext uri="{FF2B5EF4-FFF2-40B4-BE49-F238E27FC236}">
                <a16:creationId xmlns:a16="http://schemas.microsoft.com/office/drawing/2014/main" id="{2548B07C-9D7E-4E06-9601-C23B14755623}"/>
              </a:ext>
            </a:extLst>
          </p:cNvPr>
          <p:cNvSpPr/>
          <p:nvPr/>
        </p:nvSpPr>
        <p:spPr>
          <a:xfrm>
            <a:off x="581192" y="5948095"/>
            <a:ext cx="11315533" cy="415498"/>
          </a:xfrm>
          <a:prstGeom prst="rect">
            <a:avLst/>
          </a:prstGeom>
        </p:spPr>
        <p:txBody>
          <a:bodyPr wrap="square">
            <a:spAutoFit/>
          </a:bodyPr>
          <a:lstStyle/>
          <a:p>
            <a:r>
              <a:rPr lang="en-GB" sz="1050" b="1" u="sng" dirty="0">
                <a:solidFill>
                  <a:schemeClr val="accent1"/>
                </a:solidFill>
                <a:latin typeface="Arial" panose="020B060402020202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[1]</a:t>
            </a:r>
            <a:r>
              <a:rPr lang="en-GB" sz="1050" b="1" dirty="0">
                <a:solidFill>
                  <a:schemeClr val="accent1"/>
                </a:solidFill>
                <a:latin typeface="Arial" panose="020B060402020202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a:t>
            </a:r>
            <a:r>
              <a:rPr lang="en-GB" sz="1050" u="sng" dirty="0">
                <a:solidFill>
                  <a:schemeClr val="accent1"/>
                </a:solidFill>
                <a:latin typeface="Arial" panose="020B060402020202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https://en.wikipedia.org/wiki/G_postcode_area</a:t>
            </a:r>
            <a:r>
              <a:rPr lang="en-GB" sz="1050" dirty="0">
                <a:solidFill>
                  <a:schemeClr val="accent1"/>
                </a:solidFill>
                <a:latin typeface="Arial" panose="020B0604020202020204" pitchFamily="34" charset="0"/>
                <a:ea typeface="Calibri" panose="020F0502020204030204" pitchFamily="34" charset="0"/>
                <a:cs typeface="Arial" panose="020B0604020202020204" pitchFamily="34" charset="0"/>
              </a:rPr>
              <a:t>  </a:t>
            </a:r>
            <a:r>
              <a:rPr lang="en-GB" sz="1050" b="1" dirty="0">
                <a:solidFill>
                  <a:schemeClr val="accent1"/>
                </a:solidFill>
                <a:latin typeface="Arial" panose="020B0604020202020204" pitchFamily="34" charset="0"/>
                <a:ea typeface="Calibri" panose="020F0502020204030204" pitchFamily="34" charset="0"/>
                <a:cs typeface="Arial" panose="020B0604020202020204" pitchFamily="34" charset="0"/>
              </a:rPr>
              <a:t>[2] </a:t>
            </a:r>
            <a:r>
              <a:rPr lang="en-GB" sz="1050" u="sng" dirty="0">
                <a:solidFill>
                  <a:schemeClr val="accent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https://data.glasgow.gov.uk/dataset/glasgow-subway-station-locations/resource/8c057567-55e7-4631-ae77-e37b4a0562e8</a:t>
            </a:r>
            <a:br>
              <a:rPr lang="en-GB" sz="1050" u="sng" dirty="0">
                <a:solidFill>
                  <a:schemeClr val="accent1"/>
                </a:solidFill>
                <a:latin typeface="Arial" panose="020B0604020202020204" pitchFamily="34" charset="0"/>
                <a:cs typeface="Arial" panose="020B0604020202020204" pitchFamily="34" charset="0"/>
              </a:rPr>
            </a:br>
            <a:r>
              <a:rPr lang="en-GB" sz="1050" b="1" u="sng" dirty="0">
                <a:solidFill>
                  <a:schemeClr val="accent1"/>
                </a:solidFill>
                <a:latin typeface="Arial" panose="020B0604020202020204" pitchFamily="34" charset="0"/>
                <a:cs typeface="Arial" panose="020B0604020202020204" pitchFamily="34" charset="0"/>
              </a:rPr>
              <a:t>[3]</a:t>
            </a:r>
            <a:r>
              <a:rPr lang="en-GB" sz="1050" u="sng" dirty="0">
                <a:solidFill>
                  <a:schemeClr val="accent1"/>
                </a:solidFill>
                <a:latin typeface="Arial" panose="020B0604020202020204" pitchFamily="34" charset="0"/>
                <a:cs typeface="Arial" panose="020B0604020202020204" pitchFamily="34" charset="0"/>
              </a:rPr>
              <a:t> </a:t>
            </a:r>
            <a:r>
              <a:rPr lang="en-GB" sz="1050" u="sng" dirty="0">
                <a:solidFill>
                  <a:schemeClr val="accent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http://www.glasgow.gov.uk/CHttpHandler.ashx?id=16002&amp;p=0</a:t>
            </a:r>
            <a:r>
              <a:rPr lang="en-GB" sz="1050" dirty="0">
                <a:solidFill>
                  <a:schemeClr val="accent1"/>
                </a:solidFill>
                <a:latin typeface="Arial" panose="020B0604020202020204" pitchFamily="34" charset="0"/>
                <a:cs typeface="Arial" panose="020B0604020202020204" pitchFamily="34" charset="0"/>
              </a:rPr>
              <a:t>   </a:t>
            </a:r>
            <a:r>
              <a:rPr lang="en-GB" sz="1050" b="1" u="sng" dirty="0">
                <a:solidFill>
                  <a:schemeClr val="accent1"/>
                </a:solidFill>
                <a:latin typeface="Arial" panose="020B0604020202020204" pitchFamily="34" charset="0"/>
                <a:cs typeface="Arial" panose="020B0604020202020204" pitchFamily="34" charset="0"/>
              </a:rPr>
              <a:t>[4]</a:t>
            </a:r>
            <a:r>
              <a:rPr lang="en-GB" sz="1050" u="sng" dirty="0">
                <a:solidFill>
                  <a:schemeClr val="accent1"/>
                </a:solidFill>
                <a:latin typeface="Arial" panose="020B0604020202020204" pitchFamily="34" charset="0"/>
                <a:cs typeface="Arial" panose="020B0604020202020204" pitchFamily="34" charset="0"/>
              </a:rPr>
              <a:t> </a:t>
            </a:r>
            <a:r>
              <a:rPr lang="en-GB" sz="1050" u="sng" dirty="0">
                <a:solidFill>
                  <a:schemeClr val="accent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https://data.glasgow.gov.uk/dataset/national-identity-by-ethnic-group-2011-census</a:t>
            </a:r>
            <a:endParaRPr lang="en-GB" sz="105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8745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8717-07DD-486E-857D-A7E074BE13A4}"/>
              </a:ext>
            </a:extLst>
          </p:cNvPr>
          <p:cNvSpPr>
            <a:spLocks noGrp="1"/>
          </p:cNvSpPr>
          <p:nvPr>
            <p:ph type="title"/>
          </p:nvPr>
        </p:nvSpPr>
        <p:spPr/>
        <p:txBody>
          <a:bodyPr/>
          <a:lstStyle/>
          <a:p>
            <a:r>
              <a:rPr lang="en-GB" dirty="0"/>
              <a:t>Stage 1 – shortlisting postcodes</a:t>
            </a:r>
          </a:p>
        </p:txBody>
      </p:sp>
      <p:pic>
        <p:nvPicPr>
          <p:cNvPr id="5" name="Content Placeholder 4">
            <a:extLst>
              <a:ext uri="{FF2B5EF4-FFF2-40B4-BE49-F238E27FC236}">
                <a16:creationId xmlns:a16="http://schemas.microsoft.com/office/drawing/2014/main" id="{9A311BDA-9A47-43A1-AD46-69A4163879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8957" y="2257425"/>
            <a:ext cx="6725136" cy="3678238"/>
          </a:xfrm>
        </p:spPr>
      </p:pic>
      <p:sp>
        <p:nvSpPr>
          <p:cNvPr id="6" name="TextBox 5">
            <a:extLst>
              <a:ext uri="{FF2B5EF4-FFF2-40B4-BE49-F238E27FC236}">
                <a16:creationId xmlns:a16="http://schemas.microsoft.com/office/drawing/2014/main" id="{B1D3D56B-6E07-40D5-8327-70400F39F310}"/>
              </a:ext>
            </a:extLst>
          </p:cNvPr>
          <p:cNvSpPr txBox="1"/>
          <p:nvPr/>
        </p:nvSpPr>
        <p:spPr>
          <a:xfrm>
            <a:off x="581192" y="2257425"/>
            <a:ext cx="4352758" cy="2677656"/>
          </a:xfrm>
          <a:prstGeom prst="rect">
            <a:avLst/>
          </a:prstGeom>
          <a:noFill/>
        </p:spPr>
        <p:txBody>
          <a:bodyPr wrap="square" rtlCol="0">
            <a:spAutoFit/>
          </a:bodyPr>
          <a:lstStyle/>
          <a:p>
            <a:pPr marL="285750" indent="-285750">
              <a:buFont typeface="Arial" panose="020B0604020202020204" pitchFamily="34" charset="0"/>
              <a:buChar char="•"/>
            </a:pPr>
            <a:r>
              <a:rPr lang="en-GB" sz="2400" dirty="0"/>
              <a:t>Glasgow has a total of </a:t>
            </a:r>
            <a:r>
              <a:rPr lang="en-GB" sz="2400" b="1" dirty="0">
                <a:solidFill>
                  <a:schemeClr val="accent1"/>
                </a:solidFill>
              </a:rPr>
              <a:t>50 </a:t>
            </a:r>
          </a:p>
          <a:p>
            <a:r>
              <a:rPr lang="en-GB" sz="2400" dirty="0"/>
              <a:t>non-geographical postal codes </a:t>
            </a:r>
          </a:p>
          <a:p>
            <a:r>
              <a:rPr lang="en-GB" sz="2400" dirty="0"/>
              <a:t>that are spread over a very </a:t>
            </a:r>
          </a:p>
          <a:p>
            <a:r>
              <a:rPr lang="en-GB" sz="2400" dirty="0"/>
              <a:t>large area</a:t>
            </a:r>
          </a:p>
          <a:p>
            <a:pPr marL="342900" indent="-342900">
              <a:buFont typeface="Arial" panose="020B0604020202020204" pitchFamily="34" charset="0"/>
              <a:buChar char="•"/>
            </a:pPr>
            <a:r>
              <a:rPr lang="en-GB" sz="2400" dirty="0"/>
              <a:t>Postal codes closer to the </a:t>
            </a:r>
          </a:p>
          <a:p>
            <a:r>
              <a:rPr lang="en-GB" sz="2400" dirty="0"/>
              <a:t>city centre offer more business opportunities </a:t>
            </a:r>
          </a:p>
        </p:txBody>
      </p:sp>
    </p:spTree>
    <p:extLst>
      <p:ext uri="{BB962C8B-B14F-4D97-AF65-F5344CB8AC3E}">
        <p14:creationId xmlns:p14="http://schemas.microsoft.com/office/powerpoint/2010/main" val="6368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32CF-6250-4C03-BB21-2FBA2D70D84C}"/>
              </a:ext>
            </a:extLst>
          </p:cNvPr>
          <p:cNvSpPr>
            <a:spLocks noGrp="1"/>
          </p:cNvSpPr>
          <p:nvPr>
            <p:ph type="title"/>
          </p:nvPr>
        </p:nvSpPr>
        <p:spPr/>
        <p:txBody>
          <a:bodyPr/>
          <a:lstStyle/>
          <a:p>
            <a:r>
              <a:rPr lang="en-GB" dirty="0"/>
              <a:t>Stage 1 – shortlisting postcodes</a:t>
            </a:r>
          </a:p>
        </p:txBody>
      </p:sp>
      <p:pic>
        <p:nvPicPr>
          <p:cNvPr id="5" name="Content Placeholder 4">
            <a:extLst>
              <a:ext uri="{FF2B5EF4-FFF2-40B4-BE49-F238E27FC236}">
                <a16:creationId xmlns:a16="http://schemas.microsoft.com/office/drawing/2014/main" id="{06830C16-DDD9-4406-BED1-1476C4C16B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7761" y="2286000"/>
            <a:ext cx="6453278" cy="3678238"/>
          </a:xfrm>
        </p:spPr>
      </p:pic>
      <p:sp>
        <p:nvSpPr>
          <p:cNvPr id="6" name="TextBox 5">
            <a:extLst>
              <a:ext uri="{FF2B5EF4-FFF2-40B4-BE49-F238E27FC236}">
                <a16:creationId xmlns:a16="http://schemas.microsoft.com/office/drawing/2014/main" id="{32DAAF42-5576-42E1-9A4A-8D861B80960C}"/>
              </a:ext>
            </a:extLst>
          </p:cNvPr>
          <p:cNvSpPr txBox="1"/>
          <p:nvPr/>
        </p:nvSpPr>
        <p:spPr>
          <a:xfrm>
            <a:off x="581192" y="2257425"/>
            <a:ext cx="4352758" cy="2308324"/>
          </a:xfrm>
          <a:prstGeom prst="rect">
            <a:avLst/>
          </a:prstGeom>
          <a:noFill/>
        </p:spPr>
        <p:txBody>
          <a:bodyPr wrap="square" rtlCol="0">
            <a:spAutoFit/>
          </a:bodyPr>
          <a:lstStyle/>
          <a:p>
            <a:pPr marL="342900" indent="-342900">
              <a:buFont typeface="Arial" panose="020B0604020202020204" pitchFamily="34" charset="0"/>
              <a:buChar char="•"/>
            </a:pPr>
            <a:r>
              <a:rPr lang="en-GB" sz="2400" dirty="0"/>
              <a:t>Postal codes within 5 km of the city centre are considered suitable for new businesses.</a:t>
            </a:r>
          </a:p>
          <a:p>
            <a:pPr marL="342900" indent="-342900">
              <a:buFont typeface="Arial" panose="020B0604020202020204" pitchFamily="34" charset="0"/>
              <a:buChar char="•"/>
            </a:pPr>
            <a:r>
              <a:rPr lang="en-GB" sz="2400" dirty="0"/>
              <a:t>There are only 22 postal codes within 5 km of the city centre.</a:t>
            </a:r>
          </a:p>
        </p:txBody>
      </p:sp>
    </p:spTree>
    <p:extLst>
      <p:ext uri="{BB962C8B-B14F-4D97-AF65-F5344CB8AC3E}">
        <p14:creationId xmlns:p14="http://schemas.microsoft.com/office/powerpoint/2010/main" val="255542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32CF-6250-4C03-BB21-2FBA2D70D84C}"/>
              </a:ext>
            </a:extLst>
          </p:cNvPr>
          <p:cNvSpPr>
            <a:spLocks noGrp="1"/>
          </p:cNvSpPr>
          <p:nvPr>
            <p:ph type="title"/>
          </p:nvPr>
        </p:nvSpPr>
        <p:spPr/>
        <p:txBody>
          <a:bodyPr/>
          <a:lstStyle/>
          <a:p>
            <a:r>
              <a:rPr lang="en-GB" dirty="0"/>
              <a:t>Stage 1 – shortlisting postcodes</a:t>
            </a:r>
          </a:p>
        </p:txBody>
      </p:sp>
      <p:sp>
        <p:nvSpPr>
          <p:cNvPr id="6" name="TextBox 5">
            <a:extLst>
              <a:ext uri="{FF2B5EF4-FFF2-40B4-BE49-F238E27FC236}">
                <a16:creationId xmlns:a16="http://schemas.microsoft.com/office/drawing/2014/main" id="{32DAAF42-5576-42E1-9A4A-8D861B80960C}"/>
              </a:ext>
            </a:extLst>
          </p:cNvPr>
          <p:cNvSpPr txBox="1"/>
          <p:nvPr/>
        </p:nvSpPr>
        <p:spPr>
          <a:xfrm>
            <a:off x="581192" y="2257425"/>
            <a:ext cx="4352758" cy="3416320"/>
          </a:xfrm>
          <a:prstGeom prst="rect">
            <a:avLst/>
          </a:prstGeom>
          <a:noFill/>
        </p:spPr>
        <p:txBody>
          <a:bodyPr wrap="square" rtlCol="0">
            <a:spAutoFit/>
          </a:bodyPr>
          <a:lstStyle/>
          <a:p>
            <a:pPr marL="342900" indent="-342900">
              <a:buFont typeface="Arial" panose="020B0604020202020204" pitchFamily="34" charset="0"/>
              <a:buChar char="•"/>
            </a:pPr>
            <a:r>
              <a:rPr lang="en-GB" sz="2400" dirty="0"/>
              <a:t>Glasgow has 15 subway stations</a:t>
            </a:r>
          </a:p>
          <a:p>
            <a:pPr marL="342900" indent="-342900">
              <a:buFont typeface="Arial" panose="020B0604020202020204" pitchFamily="34" charset="0"/>
              <a:buChar char="•"/>
            </a:pPr>
            <a:r>
              <a:rPr lang="en-GB" sz="2400" dirty="0"/>
              <a:t>In the 2018-19 period, 13.1 million subway journeys were recorded</a:t>
            </a:r>
          </a:p>
          <a:p>
            <a:pPr marL="342900" indent="-342900">
              <a:buFont typeface="Arial" panose="020B0604020202020204" pitchFamily="34" charset="0"/>
              <a:buChar char="•"/>
            </a:pPr>
            <a:r>
              <a:rPr lang="en-GB" sz="2400" dirty="0"/>
              <a:t>Postal codes within 2 km of the subway stations offer businesses a greater exposure to a wider client base </a:t>
            </a:r>
          </a:p>
        </p:txBody>
      </p:sp>
      <p:pic>
        <p:nvPicPr>
          <p:cNvPr id="10" name="Content Placeholder 9">
            <a:extLst>
              <a:ext uri="{FF2B5EF4-FFF2-40B4-BE49-F238E27FC236}">
                <a16:creationId xmlns:a16="http://schemas.microsoft.com/office/drawing/2014/main" id="{C2D56E24-50AC-4B04-A49E-9E85BDA2AA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2132" y="2257425"/>
            <a:ext cx="6488676" cy="3678238"/>
          </a:xfrm>
        </p:spPr>
      </p:pic>
    </p:spTree>
    <p:extLst>
      <p:ext uri="{BB962C8B-B14F-4D97-AF65-F5344CB8AC3E}">
        <p14:creationId xmlns:p14="http://schemas.microsoft.com/office/powerpoint/2010/main" val="2475567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32CF-6250-4C03-BB21-2FBA2D70D84C}"/>
              </a:ext>
            </a:extLst>
          </p:cNvPr>
          <p:cNvSpPr>
            <a:spLocks noGrp="1"/>
          </p:cNvSpPr>
          <p:nvPr>
            <p:ph type="title"/>
          </p:nvPr>
        </p:nvSpPr>
        <p:spPr/>
        <p:txBody>
          <a:bodyPr/>
          <a:lstStyle/>
          <a:p>
            <a:r>
              <a:rPr lang="en-GB" dirty="0"/>
              <a:t>Stage 1 – shortlisting postcodes</a:t>
            </a:r>
          </a:p>
        </p:txBody>
      </p:sp>
      <p:sp>
        <p:nvSpPr>
          <p:cNvPr id="6" name="TextBox 5">
            <a:extLst>
              <a:ext uri="{FF2B5EF4-FFF2-40B4-BE49-F238E27FC236}">
                <a16:creationId xmlns:a16="http://schemas.microsoft.com/office/drawing/2014/main" id="{32DAAF42-5576-42E1-9A4A-8D861B80960C}"/>
              </a:ext>
            </a:extLst>
          </p:cNvPr>
          <p:cNvSpPr txBox="1"/>
          <p:nvPr/>
        </p:nvSpPr>
        <p:spPr>
          <a:xfrm>
            <a:off x="581192" y="2257425"/>
            <a:ext cx="4352758" cy="1938992"/>
          </a:xfrm>
          <a:prstGeom prst="rect">
            <a:avLst/>
          </a:prstGeom>
          <a:noFill/>
        </p:spPr>
        <p:txBody>
          <a:bodyPr wrap="square" rtlCol="0">
            <a:spAutoFit/>
          </a:bodyPr>
          <a:lstStyle/>
          <a:p>
            <a:pPr marL="342900" indent="-342900">
              <a:buFont typeface="Arial" panose="020B0604020202020204" pitchFamily="34" charset="0"/>
              <a:buChar char="•"/>
            </a:pPr>
            <a:r>
              <a:rPr lang="en-GB" sz="2400" dirty="0"/>
              <a:t>There are only ten postal codes that are both within 5 km of the city centre and within 2 km of a subway station </a:t>
            </a:r>
          </a:p>
        </p:txBody>
      </p:sp>
      <p:pic>
        <p:nvPicPr>
          <p:cNvPr id="7" name="Content Placeholder 6">
            <a:extLst>
              <a:ext uri="{FF2B5EF4-FFF2-40B4-BE49-F238E27FC236}">
                <a16:creationId xmlns:a16="http://schemas.microsoft.com/office/drawing/2014/main" id="{F2A2A7BA-FE71-40F1-8485-B6F8598A1B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9530" y="2126466"/>
            <a:ext cx="6301278" cy="3678238"/>
          </a:xfrm>
        </p:spPr>
      </p:pic>
      <p:pic>
        <p:nvPicPr>
          <p:cNvPr id="9" name="Picture 8">
            <a:extLst>
              <a:ext uri="{FF2B5EF4-FFF2-40B4-BE49-F238E27FC236}">
                <a16:creationId xmlns:a16="http://schemas.microsoft.com/office/drawing/2014/main" id="{795725FD-745B-4E8C-84A7-145AF35AA583}"/>
              </a:ext>
            </a:extLst>
          </p:cNvPr>
          <p:cNvPicPr/>
          <p:nvPr/>
        </p:nvPicPr>
        <p:blipFill rotWithShape="1">
          <a:blip r:embed="rId3"/>
          <a:srcRect l="43873" t="45893" r="37292" b="46819"/>
          <a:stretch/>
        </p:blipFill>
        <p:spPr bwMode="auto">
          <a:xfrm>
            <a:off x="933450" y="4737886"/>
            <a:ext cx="3793490" cy="9987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08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7323D5E-F849-496A-AF95-23B4C67A4B54}"/>
              </a:ext>
            </a:extLst>
          </p:cNvPr>
          <p:cNvSpPr txBox="1"/>
          <p:nvPr/>
        </p:nvSpPr>
        <p:spPr>
          <a:xfrm>
            <a:off x="581192" y="2222573"/>
            <a:ext cx="4352758" cy="2862322"/>
          </a:xfrm>
          <a:prstGeom prst="rect">
            <a:avLst/>
          </a:prstGeom>
          <a:noFill/>
        </p:spPr>
        <p:txBody>
          <a:bodyPr wrap="square" rtlCol="0">
            <a:spAutoFit/>
          </a:bodyPr>
          <a:lstStyle/>
          <a:p>
            <a:pPr marL="342900" indent="-342900">
              <a:buFont typeface="Arial" panose="020B0604020202020204" pitchFamily="34" charset="0"/>
              <a:buChar char="•"/>
            </a:pPr>
            <a:r>
              <a:rPr lang="en-GB" sz="2000" dirty="0"/>
              <a:t>A direct dataset that maps postal codes to population is not available. So two datasets are used for this purpose. Dataset 3 is used to map postal codes to data zones. Dataset 4 is used to map data zones to population data. </a:t>
            </a:r>
          </a:p>
          <a:p>
            <a:pPr marL="342900" indent="-342900">
              <a:buFont typeface="Arial" panose="020B0604020202020204" pitchFamily="34" charset="0"/>
              <a:buChar char="•"/>
            </a:pPr>
            <a:r>
              <a:rPr lang="en-GB" sz="2000" dirty="0"/>
              <a:t>G41, G20 and G12 have the highest populations.</a:t>
            </a:r>
          </a:p>
        </p:txBody>
      </p:sp>
      <p:sp>
        <p:nvSpPr>
          <p:cNvPr id="11" name="Title 1">
            <a:extLst>
              <a:ext uri="{FF2B5EF4-FFF2-40B4-BE49-F238E27FC236}">
                <a16:creationId xmlns:a16="http://schemas.microsoft.com/office/drawing/2014/main" id="{D40DC631-943A-44EF-AA2E-A8E27B329261}"/>
              </a:ext>
            </a:extLst>
          </p:cNvPr>
          <p:cNvSpPr txBox="1">
            <a:spLocks/>
          </p:cNvSpPr>
          <p:nvPr/>
        </p:nvSpPr>
        <p:spPr>
          <a:xfrm>
            <a:off x="581192" y="759306"/>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Stage 2 – Extracting population data</a:t>
            </a:r>
          </a:p>
        </p:txBody>
      </p:sp>
      <p:pic>
        <p:nvPicPr>
          <p:cNvPr id="14" name="Content Placeholder 13">
            <a:extLst>
              <a:ext uri="{FF2B5EF4-FFF2-40B4-BE49-F238E27FC236}">
                <a16:creationId xmlns:a16="http://schemas.microsoft.com/office/drawing/2014/main" id="{95A88572-B188-4CD3-B278-1DC3E3559A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4450" y="2190749"/>
            <a:ext cx="6486358" cy="4467225"/>
          </a:xfrm>
        </p:spPr>
      </p:pic>
    </p:spTree>
    <p:extLst>
      <p:ext uri="{BB962C8B-B14F-4D97-AF65-F5344CB8AC3E}">
        <p14:creationId xmlns:p14="http://schemas.microsoft.com/office/powerpoint/2010/main" val="3721706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7323D5E-F849-496A-AF95-23B4C67A4B54}"/>
              </a:ext>
            </a:extLst>
          </p:cNvPr>
          <p:cNvSpPr txBox="1"/>
          <p:nvPr/>
        </p:nvSpPr>
        <p:spPr>
          <a:xfrm>
            <a:off x="581192" y="2489273"/>
            <a:ext cx="3143083" cy="3477875"/>
          </a:xfrm>
          <a:prstGeom prst="rect">
            <a:avLst/>
          </a:prstGeom>
          <a:noFill/>
        </p:spPr>
        <p:txBody>
          <a:bodyPr wrap="square" rtlCol="0">
            <a:spAutoFit/>
          </a:bodyPr>
          <a:lstStyle/>
          <a:p>
            <a:pPr marL="342900" indent="-342900">
              <a:buFont typeface="Arial" panose="020B0604020202020204" pitchFamily="34" charset="0"/>
              <a:buChar char="•"/>
            </a:pPr>
            <a:r>
              <a:rPr lang="en-GB" sz="2000" dirty="0"/>
              <a:t>G11 has the highest percentage of population with White Ethnicity</a:t>
            </a:r>
          </a:p>
          <a:p>
            <a:endParaRPr lang="en-GB" sz="2000" dirty="0"/>
          </a:p>
          <a:p>
            <a:pPr marL="342900" indent="-342900">
              <a:buFont typeface="Arial" panose="020B0604020202020204" pitchFamily="34" charset="0"/>
              <a:buChar char="•"/>
            </a:pPr>
            <a:r>
              <a:rPr lang="en-GB" sz="2000" dirty="0"/>
              <a:t>G41 has the highest percentage of population with Asian Ethnicity</a:t>
            </a:r>
          </a:p>
          <a:p>
            <a:endParaRPr lang="en-GB" sz="2000" dirty="0"/>
          </a:p>
          <a:p>
            <a:pPr marL="342900" indent="-342900">
              <a:buFont typeface="Arial" panose="020B0604020202020204" pitchFamily="34" charset="0"/>
              <a:buChar char="•"/>
            </a:pPr>
            <a:r>
              <a:rPr lang="en-GB" sz="2000" dirty="0"/>
              <a:t>G5 has the highest percentage of population with African Ethnicity</a:t>
            </a:r>
          </a:p>
        </p:txBody>
      </p:sp>
      <p:sp>
        <p:nvSpPr>
          <p:cNvPr id="11" name="Title 1">
            <a:extLst>
              <a:ext uri="{FF2B5EF4-FFF2-40B4-BE49-F238E27FC236}">
                <a16:creationId xmlns:a16="http://schemas.microsoft.com/office/drawing/2014/main" id="{D40DC631-943A-44EF-AA2E-A8E27B329261}"/>
              </a:ext>
            </a:extLst>
          </p:cNvPr>
          <p:cNvSpPr txBox="1">
            <a:spLocks/>
          </p:cNvSpPr>
          <p:nvPr/>
        </p:nvSpPr>
        <p:spPr>
          <a:xfrm>
            <a:off x="581192" y="759306"/>
            <a:ext cx="11029616"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Stage 2 – Extracting population data</a:t>
            </a:r>
          </a:p>
        </p:txBody>
      </p:sp>
      <p:pic>
        <p:nvPicPr>
          <p:cNvPr id="5" name="Content Placeholder 4">
            <a:extLst>
              <a:ext uri="{FF2B5EF4-FFF2-40B4-BE49-F238E27FC236}">
                <a16:creationId xmlns:a16="http://schemas.microsoft.com/office/drawing/2014/main" id="{ECECDE1C-7A6D-4EEC-A776-E830A18DC0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1449" y="2222573"/>
            <a:ext cx="7629359" cy="4280544"/>
          </a:xfrm>
        </p:spPr>
      </p:pic>
    </p:spTree>
    <p:extLst>
      <p:ext uri="{BB962C8B-B14F-4D97-AF65-F5344CB8AC3E}">
        <p14:creationId xmlns:p14="http://schemas.microsoft.com/office/powerpoint/2010/main" val="240596472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261</TotalTime>
  <Words>698</Words>
  <Application>Microsoft Office PowerPoint</Application>
  <PresentationFormat>Widescreen</PresentationFormat>
  <Paragraphs>55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Gill Sans MT</vt:lpstr>
      <vt:lpstr>Wingdings 2</vt:lpstr>
      <vt:lpstr>Dividend</vt:lpstr>
      <vt:lpstr>IDENTIFYING new BUSINESS opportunities in GLASGOW</vt:lpstr>
      <vt:lpstr>Overview </vt:lpstr>
      <vt:lpstr>Data used for this project</vt:lpstr>
      <vt:lpstr>Stage 1 – shortlisting postcodes</vt:lpstr>
      <vt:lpstr>Stage 1 – shortlisting postcodes</vt:lpstr>
      <vt:lpstr>Stage 1 – shortlisting postcodes</vt:lpstr>
      <vt:lpstr>Stage 1 – shortlisting postcodes</vt:lpstr>
      <vt:lpstr>PowerPoint Presentation</vt:lpstr>
      <vt:lpstr>PowerPoint Presentation</vt:lpstr>
      <vt:lpstr>PowerPoint Presentation</vt:lpstr>
      <vt:lpstr>STAGE 3- EXTRACTING VENUES </vt:lpstr>
      <vt:lpstr>STAGE 4- CLUSTERING OF POSTAL CODES</vt:lpstr>
      <vt:lpstr>Results of clustering and possible business opportunities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Insight and ANALYSIS REPORT FOR GLASGOW</dc:title>
  <dc:creator>Rabiya Farooq</dc:creator>
  <cp:lastModifiedBy>Rabiya Farooq</cp:lastModifiedBy>
  <cp:revision>32</cp:revision>
  <dcterms:created xsi:type="dcterms:W3CDTF">2020-01-25T14:49:25Z</dcterms:created>
  <dcterms:modified xsi:type="dcterms:W3CDTF">2020-01-25T19:11:15Z</dcterms:modified>
</cp:coreProperties>
</file>